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63" r:id="rId4"/>
    <p:sldId id="259" r:id="rId5"/>
    <p:sldId id="260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303B"/>
    <a:srgbClr val="CC9900"/>
    <a:srgbClr val="CC6600"/>
    <a:srgbClr val="5DA9DD"/>
    <a:srgbClr val="4267B2"/>
    <a:srgbClr val="FEF3D4"/>
    <a:srgbClr val="F8E08E"/>
    <a:srgbClr val="383333"/>
    <a:srgbClr val="C26E68"/>
    <a:srgbClr val="009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8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26" y="6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2538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16/07/2019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3306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459" y="1600202"/>
            <a:ext cx="10691084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AU" dirty="0" smtClean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enter presenter name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416" y="108843"/>
            <a:ext cx="3967168" cy="1912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80" y="274639"/>
            <a:ext cx="1069104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80" y="1600202"/>
            <a:ext cx="10691040" cy="4525963"/>
          </a:xfrm>
        </p:spPr>
        <p:txBody>
          <a:bodyPr/>
          <a:lstStyle>
            <a:lvl1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40690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3864" y="274639"/>
            <a:ext cx="1106427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63" y="1600202"/>
            <a:ext cx="5115611" cy="4525963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3336" y="1600202"/>
            <a:ext cx="5384800" cy="4525963"/>
          </a:xfrm>
        </p:spPr>
        <p:txBody>
          <a:bodyPr/>
          <a:lstStyle>
            <a:lvl1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655" y="1535114"/>
            <a:ext cx="511772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655" y="2174875"/>
            <a:ext cx="51177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5251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5251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7297" y="273050"/>
            <a:ext cx="3729368" cy="1162051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671" y="273053"/>
            <a:ext cx="6815667" cy="5853113"/>
          </a:xfrm>
        </p:spPr>
        <p:txBody>
          <a:bodyPr/>
          <a:lstStyle>
            <a:lvl1pPr>
              <a:defRPr sz="32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297" y="1435103"/>
            <a:ext cx="3729368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8400" y="4800601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Franklin Gothic Book" panose="020B05030201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E8303B"/>
          </a:solidFill>
          <a:latin typeface="Franklin Gothic Book" panose="020B05030201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555748"/>
          </a:xfrm>
        </p:spPr>
        <p:txBody>
          <a:bodyPr>
            <a:normAutofit fontScale="90000"/>
          </a:bodyPr>
          <a:lstStyle/>
          <a:p>
            <a:r>
              <a:rPr lang="en-US" dirty="0"/>
              <a:t>Prevalence and Predictors of </a:t>
            </a:r>
            <a:r>
              <a:rPr lang="en-US" dirty="0" err="1"/>
              <a:t>Etravirine</a:t>
            </a:r>
            <a:r>
              <a:rPr lang="en-US" dirty="0"/>
              <a:t> Resistance </a:t>
            </a:r>
            <a:r>
              <a:rPr lang="en-US" dirty="0" smtClean="0"/>
              <a:t>in </a:t>
            </a:r>
            <a:r>
              <a:rPr lang="en-US" dirty="0"/>
              <a:t>HIV-Positive Individuals Failing Second-Line Antiretroviral Therapy in </a:t>
            </a:r>
            <a:r>
              <a:rPr lang="en-US" dirty="0" smtClean="0"/>
              <a:t>Uganda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543143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Dr. Grace Namayanja – Kaye</a:t>
            </a:r>
          </a:p>
          <a:p>
            <a:r>
              <a:rPr lang="en-US" b="1" dirty="0" smtClean="0"/>
              <a:t>24 July 2019</a:t>
            </a:r>
          </a:p>
          <a:p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78606" y="5043488"/>
            <a:ext cx="117228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Namayanja-Kaye Grace,</a:t>
            </a:r>
            <a:r>
              <a:rPr lang="en-US" sz="1200" b="1" u="sng" baseline="30000" dirty="0"/>
              <a:t>1</a:t>
            </a:r>
            <a:r>
              <a:rPr lang="en-US" sz="1200" b="1" u="sng" dirty="0"/>
              <a:t>  </a:t>
            </a:r>
            <a:r>
              <a:rPr lang="en-US" sz="1200" dirty="0"/>
              <a:t>Awor Anna C,</a:t>
            </a:r>
            <a:r>
              <a:rPr lang="en-US" sz="1200" baseline="30000" dirty="0"/>
              <a:t>1</a:t>
            </a:r>
            <a:r>
              <a:rPr lang="en-US" sz="1200" dirty="0"/>
              <a:t> </a:t>
            </a:r>
            <a:r>
              <a:rPr lang="en-US" sz="1200" dirty="0" err="1"/>
              <a:t>Katureebe</a:t>
            </a:r>
            <a:r>
              <a:rPr lang="en-US" sz="1200" dirty="0"/>
              <a:t> Cordelia,</a:t>
            </a:r>
            <a:r>
              <a:rPr lang="en-US" sz="1200" baseline="30000" dirty="0"/>
              <a:t>2</a:t>
            </a:r>
            <a:r>
              <a:rPr lang="en-US" sz="1200" dirty="0"/>
              <a:t> </a:t>
            </a:r>
            <a:r>
              <a:rPr lang="en-US" sz="1200" dirty="0" err="1"/>
              <a:t>Nakaweesi</a:t>
            </a:r>
            <a:r>
              <a:rPr lang="en-US" sz="1200" dirty="0"/>
              <a:t> Jane,</a:t>
            </a:r>
            <a:r>
              <a:rPr lang="en-US" sz="1200" baseline="30000" dirty="0"/>
              <a:t>3</a:t>
            </a:r>
            <a:r>
              <a:rPr lang="en-US" sz="1200" dirty="0"/>
              <a:t> </a:t>
            </a:r>
            <a:r>
              <a:rPr lang="en-US" sz="1200" dirty="0" err="1"/>
              <a:t>Ssonko</a:t>
            </a:r>
            <a:r>
              <a:rPr lang="en-US" sz="1200" dirty="0"/>
              <a:t> Michael,</a:t>
            </a:r>
            <a:r>
              <a:rPr lang="en-US" sz="1200" baseline="30000" dirty="0"/>
              <a:t>3</a:t>
            </a:r>
            <a:r>
              <a:rPr lang="en-US" sz="1200" dirty="0"/>
              <a:t> </a:t>
            </a:r>
            <a:r>
              <a:rPr lang="en-US" sz="1200" dirty="0" err="1"/>
              <a:t>Namusoke</a:t>
            </a:r>
            <a:r>
              <a:rPr lang="en-US" sz="1200" dirty="0"/>
              <a:t> Magongo Eleanor,</a:t>
            </a:r>
            <a:r>
              <a:rPr lang="en-US" sz="1200" baseline="30000" dirty="0"/>
              <a:t>2</a:t>
            </a:r>
            <a:r>
              <a:rPr lang="en-US" sz="1200" dirty="0"/>
              <a:t> </a:t>
            </a:r>
            <a:r>
              <a:rPr lang="en-US" sz="1200" dirty="0" err="1"/>
              <a:t>Sewanyana</a:t>
            </a:r>
            <a:r>
              <a:rPr lang="en-US" sz="1200" dirty="0"/>
              <a:t> Isaac,</a:t>
            </a:r>
            <a:r>
              <a:rPr lang="en-US" sz="1200" baseline="30000" dirty="0"/>
              <a:t>5</a:t>
            </a:r>
            <a:r>
              <a:rPr lang="en-US" sz="1200" dirty="0"/>
              <a:t> Nansumba Hellen</a:t>
            </a:r>
            <a:r>
              <a:rPr lang="en-US" sz="1200" baseline="30000" dirty="0"/>
              <a:t>5</a:t>
            </a:r>
            <a:r>
              <a:rPr lang="en-US" sz="1200" dirty="0"/>
              <a:t>, Adler Michelle,</a:t>
            </a:r>
            <a:r>
              <a:rPr lang="en-US" sz="1200" baseline="30000" dirty="0"/>
              <a:t>1</a:t>
            </a:r>
            <a:r>
              <a:rPr lang="en-US" sz="1200" dirty="0"/>
              <a:t>  Watera </a:t>
            </a:r>
            <a:r>
              <a:rPr lang="en-US" sz="1200" dirty="0" smtClean="0"/>
              <a:t>Christine,</a:t>
            </a:r>
            <a:r>
              <a:rPr lang="en-US" sz="1200" baseline="30000" dirty="0" smtClean="0"/>
              <a:t>5</a:t>
            </a:r>
            <a:r>
              <a:rPr lang="en-US" sz="1200" dirty="0" smtClean="0"/>
              <a:t> </a:t>
            </a:r>
            <a:r>
              <a:rPr lang="en-US" sz="1200" dirty="0"/>
              <a:t>Jacobson Kathleen,</a:t>
            </a:r>
            <a:r>
              <a:rPr lang="en-US" sz="1200" baseline="30000" dirty="0"/>
              <a:t>1</a:t>
            </a:r>
            <a:r>
              <a:rPr lang="en-US" sz="1200" dirty="0"/>
              <a:t> Namale </a:t>
            </a:r>
            <a:r>
              <a:rPr lang="en-US" sz="1200" dirty="0" smtClean="0"/>
              <a:t>Alice,</a:t>
            </a:r>
            <a:r>
              <a:rPr lang="en-US" sz="1200" baseline="30000" dirty="0" smtClean="0"/>
              <a:t>1</a:t>
            </a:r>
            <a:r>
              <a:rPr lang="en-US" sz="1200" dirty="0" smtClean="0"/>
              <a:t> </a:t>
            </a:r>
            <a:r>
              <a:rPr lang="en-US" sz="1200" dirty="0"/>
              <a:t>Raizes Elliot,</a:t>
            </a:r>
            <a:r>
              <a:rPr lang="en-US" sz="1200" baseline="30000" dirty="0"/>
              <a:t>6 </a:t>
            </a:r>
            <a:r>
              <a:rPr lang="en-US" sz="1200" dirty="0"/>
              <a:t>Ssali </a:t>
            </a:r>
            <a:r>
              <a:rPr lang="en-US" sz="1200" dirty="0" smtClean="0"/>
              <a:t>Francis,</a:t>
            </a:r>
            <a:r>
              <a:rPr lang="en-US" sz="1200" baseline="30000" dirty="0" smtClean="0"/>
              <a:t>7</a:t>
            </a:r>
            <a:r>
              <a:rPr lang="en-US" sz="1200" dirty="0" smtClean="0"/>
              <a:t> </a:t>
            </a:r>
          </a:p>
          <a:p>
            <a:endParaRPr lang="en-US" sz="1200" dirty="0" smtClean="0"/>
          </a:p>
          <a:p>
            <a:r>
              <a:rPr lang="en-US" sz="800" dirty="0" smtClean="0"/>
              <a:t>1.Centers </a:t>
            </a:r>
            <a:r>
              <a:rPr lang="en-US" sz="800" dirty="0"/>
              <a:t>for Disease Control and Prevention, Kampala, </a:t>
            </a:r>
            <a:r>
              <a:rPr lang="en-US" sz="800" dirty="0" smtClean="0"/>
              <a:t>Uganda, 2.Ministry </a:t>
            </a:r>
            <a:r>
              <a:rPr lang="en-US" sz="800" dirty="0"/>
              <a:t>of Health AIDS Control Program, Kampala, </a:t>
            </a:r>
            <a:r>
              <a:rPr lang="en-US" sz="800" dirty="0" smtClean="0"/>
              <a:t>Uganda, 3.Mildmay </a:t>
            </a:r>
            <a:r>
              <a:rPr lang="en-US" sz="800" dirty="0"/>
              <a:t>Uganda, Kampala, </a:t>
            </a:r>
            <a:r>
              <a:rPr lang="en-US" sz="800" dirty="0" smtClean="0"/>
              <a:t>Uganda, 4. Uganda </a:t>
            </a:r>
            <a:r>
              <a:rPr lang="en-US" sz="800" dirty="0"/>
              <a:t>Virus Research Institute, Entebbe, </a:t>
            </a:r>
            <a:r>
              <a:rPr lang="en-US" sz="800" dirty="0" smtClean="0"/>
              <a:t>Uganda, 5. Central </a:t>
            </a:r>
            <a:r>
              <a:rPr lang="en-US" sz="800" dirty="0"/>
              <a:t>Public Health Laboratories, Kampala, </a:t>
            </a:r>
            <a:r>
              <a:rPr lang="en-US" sz="800" dirty="0" smtClean="0"/>
              <a:t>Uganda, 6.Centers </a:t>
            </a:r>
            <a:r>
              <a:rPr lang="en-US" sz="800" dirty="0"/>
              <a:t>for Disease Control and Prevention, Atlanta </a:t>
            </a:r>
            <a:r>
              <a:rPr lang="en-US" sz="800" dirty="0" smtClean="0"/>
              <a:t>USA, 7.Joint </a:t>
            </a:r>
            <a:r>
              <a:rPr lang="en-US" sz="800" dirty="0"/>
              <a:t>Clinical Research Center, Kampala Uganda </a:t>
            </a:r>
          </a:p>
        </p:txBody>
      </p:sp>
    </p:spTree>
    <p:extLst>
      <p:ext uri="{BB962C8B-B14F-4D97-AF65-F5344CB8AC3E}">
        <p14:creationId xmlns:p14="http://schemas.microsoft.com/office/powerpoint/2010/main" val="35652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63425" cy="790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Prevalence </a:t>
            </a:r>
            <a:r>
              <a:rPr lang="en-US" sz="3100" dirty="0"/>
              <a:t>and Predictors of </a:t>
            </a:r>
            <a:r>
              <a:rPr lang="en-US" sz="3100" dirty="0" err="1"/>
              <a:t>Etravirine</a:t>
            </a:r>
            <a:r>
              <a:rPr lang="en-US" sz="3100" dirty="0"/>
              <a:t> Resistance </a:t>
            </a:r>
            <a:r>
              <a:rPr lang="en-US" sz="3100" dirty="0" smtClean="0"/>
              <a:t>in </a:t>
            </a:r>
            <a:r>
              <a:rPr lang="en-US" sz="3100" dirty="0"/>
              <a:t>HIV-Positive Individuals Failing Second-Line Antiretroviral Therapy in Uganda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000" y="981075"/>
            <a:ext cx="6748875" cy="51508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Background</a:t>
            </a:r>
          </a:p>
          <a:p>
            <a:pPr marL="285750" lvl="0" indent="-285750" algn="just" defTabSz="627017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3F3F3F"/>
                </a:solidFill>
                <a:cs typeface="+mn-cs"/>
              </a:rPr>
              <a:t>WHO recommends </a:t>
            </a:r>
            <a:r>
              <a:rPr lang="en-US" sz="1800" dirty="0" err="1">
                <a:solidFill>
                  <a:srgbClr val="3F3F3F"/>
                </a:solidFill>
                <a:cs typeface="+mn-cs"/>
              </a:rPr>
              <a:t>Etravirine</a:t>
            </a:r>
            <a:r>
              <a:rPr lang="en-US" sz="1800" dirty="0">
                <a:solidFill>
                  <a:srgbClr val="3F3F3F"/>
                </a:solidFill>
                <a:cs typeface="+mn-cs"/>
              </a:rPr>
              <a:t> (ETR) as one of the three backbone drugs for empiric third-line antiretroviral therapy (ART) in absence of genotyping  </a:t>
            </a:r>
          </a:p>
          <a:p>
            <a:pPr marL="285750" lvl="0" indent="-285750" algn="just" defTabSz="627017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3F3F3F"/>
                </a:solidFill>
                <a:cs typeface="+mn-cs"/>
              </a:rPr>
              <a:t>The 2016 Uganda HIV treatment guidelines recommend HIV drug resistance (HIVDR) genotyping for patients failing protease inhibitors (second line)  </a:t>
            </a:r>
          </a:p>
          <a:p>
            <a:pPr marL="285750" lvl="0" indent="-285750" algn="just" defTabSz="627017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3F3F3F"/>
                </a:solidFill>
                <a:cs typeface="+mn-cs"/>
              </a:rPr>
              <a:t>Beginning June 2017, Uganda began routine HIVDR genotyping for all PLHIV failing  second-line regimens (defined as two successive non-suppressed viral load results, done 6 months apart)</a:t>
            </a:r>
          </a:p>
          <a:p>
            <a:pPr marL="285750" lvl="0" indent="-285750" algn="just" defTabSz="627017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3F3F3F"/>
                </a:solidFill>
                <a:cs typeface="+mn-cs"/>
              </a:rPr>
              <a:t>Individuals failing second-line therapy may have resistance mutations hindering use of ETR for effective third line </a:t>
            </a:r>
          </a:p>
          <a:p>
            <a:pPr marL="285750" lvl="0" indent="-285750" algn="just" defTabSz="627017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3F3F3F"/>
                </a:solidFill>
                <a:cs typeface="+mn-cs"/>
              </a:rPr>
              <a:t>This analysis assesses prevalence and predictors of ETR resistance in HIV patients failing second- line therapy in Uganda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Methods </a:t>
            </a:r>
          </a:p>
          <a:p>
            <a:pPr marL="285750" lvl="0" indent="-285750" algn="just" defTabSz="1253846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3F3F3F"/>
                </a:solidFill>
                <a:cs typeface="+mn-cs"/>
              </a:rPr>
              <a:t>Dried blood spots (DBS) from rural facilities and plasma from </a:t>
            </a:r>
            <a:r>
              <a:rPr lang="en-US" sz="1800" dirty="0" err="1">
                <a:solidFill>
                  <a:srgbClr val="3F3F3F"/>
                </a:solidFill>
                <a:cs typeface="+mn-cs"/>
              </a:rPr>
              <a:t>peri</a:t>
            </a:r>
            <a:r>
              <a:rPr lang="en-US" sz="1800" dirty="0">
                <a:solidFill>
                  <a:srgbClr val="3F3F3F"/>
                </a:solidFill>
                <a:cs typeface="+mn-cs"/>
              </a:rPr>
              <a:t>-urban facilities were sent to the </a:t>
            </a:r>
            <a:r>
              <a:rPr lang="en-US" sz="1800" dirty="0" smtClean="0">
                <a:solidFill>
                  <a:srgbClr val="3F3F3F"/>
                </a:solidFill>
                <a:cs typeface="+mn-cs"/>
              </a:rPr>
              <a:t>Central Public Health Laboratory </a:t>
            </a:r>
            <a:r>
              <a:rPr lang="en-US" sz="1800" dirty="0">
                <a:solidFill>
                  <a:srgbClr val="3F3F3F"/>
                </a:solidFill>
                <a:cs typeface="+mn-cs"/>
              </a:rPr>
              <a:t>for routine viral load (VL) testing </a:t>
            </a:r>
          </a:p>
          <a:p>
            <a:pPr marL="285750" lvl="0" indent="-285750" algn="just" defTabSz="1253846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3F3F3F"/>
                </a:solidFill>
                <a:cs typeface="+mn-cs"/>
              </a:rPr>
              <a:t>Repeat DBS and Plasma  non-suppressed viral load samples were sent to the Uganda Virus Research Institute and Joint Clinical Research Center respectively </a:t>
            </a:r>
          </a:p>
          <a:p>
            <a:pPr marL="285750" lvl="0" indent="-285750" algn="just" defTabSz="1253846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3F3F3F"/>
                </a:solidFill>
                <a:cs typeface="+mn-cs"/>
              </a:rPr>
              <a:t>Genotype results were used to determine third-line regimens by the National Third Line ART Committee</a:t>
            </a:r>
          </a:p>
          <a:p>
            <a:pPr marL="285750" lvl="0" indent="-285750" algn="just" defTabSz="1253846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3F3F3F"/>
                </a:solidFill>
                <a:cs typeface="+mn-cs"/>
              </a:rPr>
              <a:t>A retrospective cross-sectional review of de-identified data for patients failing second line from June 2017 to November 2018 was conducted </a:t>
            </a:r>
          </a:p>
          <a:p>
            <a:pPr marL="285750" lvl="0" indent="-285750" algn="just" defTabSz="1253846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3F3F3F"/>
                </a:solidFill>
                <a:cs typeface="+mn-cs"/>
              </a:rPr>
              <a:t>ETR resistance-associated mutations (RAMs) were scored using the </a:t>
            </a:r>
            <a:r>
              <a:rPr lang="en-US" sz="1800" dirty="0" err="1">
                <a:solidFill>
                  <a:srgbClr val="3F3F3F"/>
                </a:solidFill>
                <a:cs typeface="+mn-cs"/>
              </a:rPr>
              <a:t>Tibotec</a:t>
            </a:r>
            <a:r>
              <a:rPr lang="en-US" sz="1800" dirty="0">
                <a:solidFill>
                  <a:srgbClr val="3F3F3F"/>
                </a:solidFill>
                <a:cs typeface="+mn-cs"/>
              </a:rPr>
              <a:t> genotypic weighting scale, an ETR Score of (ETR-S) ≥2.5 was considered ETR resistance </a:t>
            </a:r>
          </a:p>
          <a:p>
            <a:pPr marL="0" indent="0">
              <a:buNone/>
            </a:pPr>
            <a:endParaRPr lang="en-US" dirty="0"/>
          </a:p>
          <a:p>
            <a:endParaRPr lang="en-US" sz="2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0" y="2190750"/>
            <a:ext cx="4572000" cy="35792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67600" y="1222724"/>
            <a:ext cx="4695825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Figure 1: Number of HIVDR samples from 100 Districts in Uganda</a:t>
            </a:r>
          </a:p>
        </p:txBody>
      </p:sp>
    </p:spTree>
    <p:extLst>
      <p:ext uri="{BB962C8B-B14F-4D97-AF65-F5344CB8AC3E}">
        <p14:creationId xmlns:p14="http://schemas.microsoft.com/office/powerpoint/2010/main" val="2463153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8581" y="69538"/>
            <a:ext cx="6398419" cy="1162051"/>
          </a:xfrm>
        </p:spPr>
        <p:txBody>
          <a:bodyPr>
            <a:noAutofit/>
          </a:bodyPr>
          <a:lstStyle/>
          <a:p>
            <a:r>
              <a:rPr lang="en-US" sz="2200" dirty="0"/>
              <a:t>Prevalence and Predictors of </a:t>
            </a:r>
            <a:r>
              <a:rPr lang="en-US" sz="2200" dirty="0" err="1"/>
              <a:t>Etravirine</a:t>
            </a:r>
            <a:r>
              <a:rPr lang="en-US" sz="2200" dirty="0"/>
              <a:t> Resistance </a:t>
            </a:r>
            <a:r>
              <a:rPr lang="en-US" sz="2200" dirty="0" smtClean="0"/>
              <a:t>in </a:t>
            </a:r>
            <a:r>
              <a:rPr lang="en-US" sz="2200" dirty="0"/>
              <a:t>HIV-Positive Individuals Failing Second-Line Antiretroviral Therapy in Uganda</a:t>
            </a:r>
            <a:endParaRPr lang="en-GB" sz="2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50029" y="1231589"/>
            <a:ext cx="5884071" cy="4912036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>
                <a:solidFill>
                  <a:srgbClr val="E8303B"/>
                </a:solidFill>
              </a:rPr>
              <a:t>Results</a:t>
            </a:r>
          </a:p>
          <a:p>
            <a:endParaRPr lang="en-US" dirty="0">
              <a:solidFill>
                <a:srgbClr val="E8303B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300" b="1" dirty="0" smtClean="0"/>
              <a:t>Genotype </a:t>
            </a:r>
            <a:r>
              <a:rPr lang="en-US" sz="1300" b="1" dirty="0"/>
              <a:t>results were reviewed from 267 clients failing second line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Two excluded for missing data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43% females; 25% children &lt; 15 years</a:t>
            </a:r>
          </a:p>
          <a:p>
            <a:pPr algn="just"/>
            <a:endParaRPr lang="en-US" sz="1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300" b="1" dirty="0" smtClean="0"/>
              <a:t>Non-nucleoside reverse transcriptase inhibitor (NNRTI) exposure and resistance</a:t>
            </a:r>
            <a:r>
              <a:rPr lang="en-US" sz="1200" b="1" dirty="0" smtClean="0"/>
              <a:t> </a:t>
            </a:r>
            <a:endParaRPr lang="en-US" sz="1200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NNRTI mutations found in 224 (84.5%) clients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No significant difference in ART duration between first line NVP vs EFV exposure (4.8 vs 4.5 years; p=0.512)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300" b="1" dirty="0"/>
              <a:t>ETR RAMs: Found in 171 (64%) clients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Mean ETR-S = 1.5 (SD±0.66); no significant difference between adults and children (1.49 vs 1.64; p=0.477).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Almost all (168; 98.5%) had previous NNRTI exposure; Mean ETR-S=1.7 for NVP vs Mean ETR-S=1.1 for EFV (p=0.003).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Most common mutations: G190A (26%), A98G (17%), and Y181C (17%).</a:t>
            </a:r>
          </a:p>
          <a:p>
            <a:pPr algn="just"/>
            <a:endParaRPr lang="en-US" sz="1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300" b="1" dirty="0"/>
              <a:t>ETR resistance 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An ETR-S score of ≥2.5 (signifying ETR resistance) was found in 89 (33.6%) clients.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No significant difference was found in ETR-resistance based on sex, age, or NNRTI exposure (NVP vs EFV).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algn="just"/>
            <a:endParaRPr lang="en-US" sz="900" dirty="0" smtClean="0"/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667500" y="133888"/>
            <a:ext cx="5105399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Figure </a:t>
            </a:r>
            <a:r>
              <a:rPr lang="en-US" sz="12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2:  </a:t>
            </a:r>
            <a:r>
              <a:rPr lang="en-US" sz="1200" b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Prevalence of </a:t>
            </a:r>
            <a:r>
              <a:rPr lang="en-US" sz="1200" b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Etravirine</a:t>
            </a:r>
            <a:r>
              <a:rPr lang="en-US" sz="1200" b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Resistance in Uganda from June 2017 to November 2018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67501" y="2914651"/>
            <a:ext cx="5105398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Table 1: Predictors of </a:t>
            </a:r>
            <a:r>
              <a:rPr lang="en-US" sz="1200" b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Etravirine</a:t>
            </a:r>
            <a:r>
              <a:rPr lang="en-US" sz="1200" b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Resistance from 100 districts in Uganda from June 2017 to November 2018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4215" y="722992"/>
            <a:ext cx="3365235" cy="21367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5335" y="3431232"/>
            <a:ext cx="5636770" cy="264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4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324348"/>
          </a:xfrm>
        </p:spPr>
        <p:txBody>
          <a:bodyPr/>
          <a:lstStyle/>
          <a:p>
            <a:pPr marL="0" lvl="0" indent="0" algn="just" defTabSz="1253846">
              <a:spcBef>
                <a:spcPts val="0"/>
              </a:spcBef>
              <a:buNone/>
            </a:pPr>
            <a:endParaRPr lang="en-US" sz="2000" dirty="0" smtClean="0">
              <a:solidFill>
                <a:srgbClr val="FF0000"/>
              </a:solidFill>
              <a:latin typeface="Calibri" panose="020F0502020204030204"/>
              <a:cs typeface="+mn-cs"/>
            </a:endParaRPr>
          </a:p>
          <a:p>
            <a:pPr marL="0" lvl="0" indent="0" algn="just" defTabSz="1253846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alibri" panose="020F0502020204030204"/>
                <a:cs typeface="+mn-cs"/>
              </a:rPr>
              <a:t>Conclusions</a:t>
            </a:r>
            <a:r>
              <a:rPr lang="en-US" sz="1800" dirty="0" smtClean="0">
                <a:solidFill>
                  <a:srgbClr val="FF0000"/>
                </a:solidFill>
                <a:latin typeface="Calibri" panose="020F0502020204030204"/>
                <a:cs typeface="+mn-cs"/>
              </a:rPr>
              <a:t> </a:t>
            </a:r>
          </a:p>
          <a:p>
            <a:pPr marL="285750" algn="just" defTabSz="1253846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3F3F3F"/>
                </a:solidFill>
                <a:latin typeface="Calibri" panose="020F0502020204030204"/>
                <a:cs typeface="+mn-cs"/>
              </a:rPr>
              <a:t>One-third </a:t>
            </a:r>
            <a:r>
              <a:rPr lang="en-US" sz="1800" dirty="0">
                <a:solidFill>
                  <a:srgbClr val="3F3F3F"/>
                </a:solidFill>
                <a:latin typeface="Calibri" panose="020F0502020204030204"/>
                <a:cs typeface="+mn-cs"/>
              </a:rPr>
              <a:t>of clients failing second line ART are already resistant to </a:t>
            </a:r>
            <a:r>
              <a:rPr lang="en-US" sz="1800" dirty="0" smtClean="0">
                <a:solidFill>
                  <a:srgbClr val="3F3F3F"/>
                </a:solidFill>
                <a:latin typeface="Calibri" panose="020F0502020204030204"/>
                <a:cs typeface="+mn-cs"/>
              </a:rPr>
              <a:t>ETR</a:t>
            </a:r>
            <a:endParaRPr lang="en-US" sz="1800" dirty="0">
              <a:solidFill>
                <a:srgbClr val="3F3F3F"/>
              </a:solidFill>
              <a:latin typeface="Calibri" panose="020F0502020204030204"/>
              <a:cs typeface="+mn-cs"/>
            </a:endParaRPr>
          </a:p>
          <a:p>
            <a:pPr marL="285750" algn="just" defTabSz="1253846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3F3F3F"/>
                </a:solidFill>
                <a:latin typeface="Calibri" panose="020F0502020204030204"/>
                <a:cs typeface="+mn-cs"/>
              </a:rPr>
              <a:t>Neither sex, age, nor prior NNRTI exposure were significant predictors of </a:t>
            </a:r>
            <a:r>
              <a:rPr lang="en-US" sz="1800" dirty="0" err="1">
                <a:solidFill>
                  <a:srgbClr val="3F3F3F"/>
                </a:solidFill>
                <a:latin typeface="Calibri" panose="020F0502020204030204"/>
                <a:cs typeface="+mn-cs"/>
              </a:rPr>
              <a:t>Etravirine</a:t>
            </a:r>
            <a:r>
              <a:rPr lang="en-US" sz="1800" dirty="0">
                <a:solidFill>
                  <a:srgbClr val="3F3F3F"/>
                </a:solidFill>
                <a:latin typeface="Calibri" panose="020F0502020204030204"/>
                <a:cs typeface="+mn-cs"/>
              </a:rPr>
              <a:t> </a:t>
            </a:r>
            <a:r>
              <a:rPr lang="en-US" sz="1800" dirty="0" smtClean="0">
                <a:solidFill>
                  <a:srgbClr val="3F3F3F"/>
                </a:solidFill>
                <a:latin typeface="Calibri" panose="020F0502020204030204"/>
                <a:cs typeface="+mn-cs"/>
              </a:rPr>
              <a:t>resistance</a:t>
            </a:r>
            <a:endParaRPr lang="en-US" sz="1800" dirty="0">
              <a:solidFill>
                <a:srgbClr val="3F3F3F"/>
              </a:solidFill>
              <a:latin typeface="Calibri" panose="020F0502020204030204"/>
              <a:cs typeface="+mn-cs"/>
            </a:endParaRPr>
          </a:p>
          <a:p>
            <a:pPr marL="285750" algn="just" defTabSz="1253846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3F3F3F"/>
                </a:solidFill>
                <a:latin typeface="Calibri" panose="020F0502020204030204"/>
                <a:cs typeface="+mn-cs"/>
              </a:rPr>
              <a:t>NVP exposure is correlated significantly with higher mean ETR-S score but not with ETR resistance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Recommendations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Given the high prevalence of ETR resistance among clients failing second line in Uganda, ongoing investment in HIVDR testing for this population to guide third line regimen selection is </a:t>
            </a:r>
            <a:r>
              <a:rPr lang="en-US" sz="1800" dirty="0" smtClean="0"/>
              <a:t>warranted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Other resource-limited countries may consider investment in HIVDR for those failing second line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071829"/>
      </p:ext>
    </p:extLst>
  </p:cSld>
  <p:clrMapOvr>
    <a:masterClrMapping/>
  </p:clrMapOvr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19712</TotalTime>
  <Words>504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Book</vt:lpstr>
      <vt:lpstr>Raleway</vt:lpstr>
      <vt:lpstr>AIDS 2016_Template</vt:lpstr>
      <vt:lpstr>PowerPoint Presentation</vt:lpstr>
      <vt:lpstr>Prevalence and Predictors of Etravirine Resistance in HIV-Positive Individuals Failing Second-Line Antiretroviral Therapy in Uganda</vt:lpstr>
      <vt:lpstr> Prevalence and Predictors of Etravirine Resistance in HIV-Positive Individuals Failing Second-Line Antiretroviral Therapy in Uganda </vt:lpstr>
      <vt:lpstr>Prevalence and Predictors of Etravirine Resistance in HIV-Positive Individuals Failing Second-Line Antiretroviral Therapy in Uganda</vt:lpstr>
      <vt:lpstr>Conclusions and Recommendations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Namayanja, Grace (CDC/DDPHSIS/CGH/DGHT)</cp:lastModifiedBy>
  <cp:revision>72</cp:revision>
  <cp:lastPrinted>2019-07-16T05:41:54Z</cp:lastPrinted>
  <dcterms:created xsi:type="dcterms:W3CDTF">2017-01-13T09:09:35Z</dcterms:created>
  <dcterms:modified xsi:type="dcterms:W3CDTF">2019-07-16T05:42:14Z</dcterms:modified>
</cp:coreProperties>
</file>